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pen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53ff09ab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53ff09ab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61de5b4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61de5b4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5db642d8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5db642d8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53ff09a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53ff09a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5db642d81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5db642d81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5db642d81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5db642d81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5db642d81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5db642d81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5db642d81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5db642d81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5db642d81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5db642d81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pic>
        <p:nvPicPr>
          <p:cNvPr descr="offset_comp_406605.jpg" id="135" name="Google Shape;135;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36" name="Google Shape;136;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37" name="Google Shape;137;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8" name="Google Shape;138;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39" name="Google Shape;13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140" name="Google Shape;140;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grpSp>
        <p:nvGrpSpPr>
          <p:cNvPr id="143" name="Google Shape;143;p15"/>
          <p:cNvGrpSpPr/>
          <p:nvPr/>
        </p:nvGrpSpPr>
        <p:grpSpPr>
          <a:xfrm>
            <a:off x="4406400" y="0"/>
            <a:ext cx="4737600" cy="5143065"/>
            <a:chOff x="4406400" y="0"/>
            <a:chExt cx="4737600" cy="5143065"/>
          </a:xfrm>
        </p:grpSpPr>
        <p:sp>
          <p:nvSpPr>
            <p:cNvPr id="144" name="Google Shape;144;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164" name="Google Shape;164;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68" name="Shape 168"/>
        <p:cNvGrpSpPr/>
        <p:nvPr/>
      </p:nvGrpSpPr>
      <p:grpSpPr>
        <a:xfrm>
          <a:off x="0" y="0"/>
          <a:ext cx="0" cy="0"/>
          <a:chOff x="0" y="0"/>
          <a:chExt cx="0" cy="0"/>
        </a:xfrm>
      </p:grpSpPr>
      <p:grpSp>
        <p:nvGrpSpPr>
          <p:cNvPr id="169" name="Google Shape;169;p16"/>
          <p:cNvGrpSpPr/>
          <p:nvPr/>
        </p:nvGrpSpPr>
        <p:grpSpPr>
          <a:xfrm>
            <a:off x="4406400" y="0"/>
            <a:ext cx="4737600" cy="5143065"/>
            <a:chOff x="4406400" y="0"/>
            <a:chExt cx="4737600" cy="5143065"/>
          </a:xfrm>
        </p:grpSpPr>
        <p:sp>
          <p:nvSpPr>
            <p:cNvPr id="170" name="Google Shape;170;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189" name="Google Shape;18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1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7"/>
          <p:cNvGrpSpPr/>
          <p:nvPr/>
        </p:nvGrpSpPr>
        <p:grpSpPr>
          <a:xfrm>
            <a:off x="0" y="381001"/>
            <a:ext cx="1037850" cy="1016287"/>
            <a:chOff x="0" y="381001"/>
            <a:chExt cx="1037850" cy="1016287"/>
          </a:xfrm>
        </p:grpSpPr>
        <p:sp>
          <p:nvSpPr>
            <p:cNvPr id="196" name="Google Shape;196;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9" name="Google Shape;199;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0" name="Google Shape;2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201" name="Shape 201"/>
        <p:cNvGrpSpPr/>
        <p:nvPr/>
      </p:nvGrpSpPr>
      <p:grpSpPr>
        <a:xfrm>
          <a:off x="0" y="0"/>
          <a:ext cx="0" cy="0"/>
          <a:chOff x="0" y="0"/>
          <a:chExt cx="0" cy="0"/>
        </a:xfrm>
      </p:grpSpPr>
      <p:sp>
        <p:nvSpPr>
          <p:cNvPr id="202" name="Google Shape;202;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3" name="Google Shape;203;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205" name="Google Shape;205;p1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8"/>
          <p:cNvGrpSpPr/>
          <p:nvPr/>
        </p:nvGrpSpPr>
        <p:grpSpPr>
          <a:xfrm>
            <a:off x="0" y="381001"/>
            <a:ext cx="1037850" cy="1016287"/>
            <a:chOff x="0" y="381001"/>
            <a:chExt cx="1037850" cy="1016287"/>
          </a:xfrm>
        </p:grpSpPr>
        <p:sp>
          <p:nvSpPr>
            <p:cNvPr id="210" name="Google Shape;210;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13" name="Google Shape;21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214" name="Shape 214"/>
        <p:cNvGrpSpPr/>
        <p:nvPr/>
      </p:nvGrpSpPr>
      <p:grpSpPr>
        <a:xfrm>
          <a:off x="0" y="0"/>
          <a:ext cx="0" cy="0"/>
          <a:chOff x="0" y="0"/>
          <a:chExt cx="0" cy="0"/>
        </a:xfrm>
      </p:grpSpPr>
      <p:sp>
        <p:nvSpPr>
          <p:cNvPr id="215" name="Google Shape;215;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6" name="Google Shape;216;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9"/>
          <p:cNvGrpSpPr/>
          <p:nvPr/>
        </p:nvGrpSpPr>
        <p:grpSpPr>
          <a:xfrm>
            <a:off x="0" y="381001"/>
            <a:ext cx="1037850" cy="1016287"/>
            <a:chOff x="0" y="381001"/>
            <a:chExt cx="1037850" cy="1016287"/>
          </a:xfrm>
        </p:grpSpPr>
        <p:sp>
          <p:nvSpPr>
            <p:cNvPr id="222" name="Google Shape;222;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25" name="Google Shape;22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226" name="Google Shape;226;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7" name="Shape 227"/>
        <p:cNvGrpSpPr/>
        <p:nvPr/>
      </p:nvGrpSpPr>
      <p:grpSpPr>
        <a:xfrm>
          <a:off x="0" y="0"/>
          <a:ext cx="0" cy="0"/>
          <a:chOff x="0" y="0"/>
          <a:chExt cx="0" cy="0"/>
        </a:xfrm>
      </p:grpSpPr>
      <p:sp>
        <p:nvSpPr>
          <p:cNvPr id="228" name="Google Shape;228;p2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0"/>
          <p:cNvGrpSpPr/>
          <p:nvPr/>
        </p:nvGrpSpPr>
        <p:grpSpPr>
          <a:xfrm>
            <a:off x="0" y="381001"/>
            <a:ext cx="1037850" cy="1016287"/>
            <a:chOff x="0" y="381001"/>
            <a:chExt cx="1037850" cy="1016287"/>
          </a:xfrm>
        </p:grpSpPr>
        <p:sp>
          <p:nvSpPr>
            <p:cNvPr id="233" name="Google Shape;233;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6" name="Google Shape;236;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7" name="Google Shape;237;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8" name="Google Shape;2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9" name="Shape 239"/>
        <p:cNvGrpSpPr/>
        <p:nvPr/>
      </p:nvGrpSpPr>
      <p:grpSpPr>
        <a:xfrm>
          <a:off x="0" y="0"/>
          <a:ext cx="0" cy="0"/>
          <a:chOff x="0" y="0"/>
          <a:chExt cx="0" cy="0"/>
        </a:xfrm>
      </p:grpSpPr>
      <p:sp>
        <p:nvSpPr>
          <p:cNvPr id="240" name="Google Shape;240;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1"/>
          <p:cNvGrpSpPr/>
          <p:nvPr/>
        </p:nvGrpSpPr>
        <p:grpSpPr>
          <a:xfrm>
            <a:off x="0" y="381001"/>
            <a:ext cx="1037850" cy="1016287"/>
            <a:chOff x="0" y="381001"/>
            <a:chExt cx="1037850" cy="1016287"/>
          </a:xfrm>
        </p:grpSpPr>
        <p:sp>
          <p:nvSpPr>
            <p:cNvPr id="245" name="Google Shape;245;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9" name="Shape 249"/>
        <p:cNvGrpSpPr/>
        <p:nvPr/>
      </p:nvGrpSpPr>
      <p:grpSpPr>
        <a:xfrm>
          <a:off x="0" y="0"/>
          <a:ext cx="0" cy="0"/>
          <a:chOff x="0" y="0"/>
          <a:chExt cx="0" cy="0"/>
        </a:xfrm>
      </p:grpSpPr>
      <p:sp>
        <p:nvSpPr>
          <p:cNvPr id="250" name="Google Shape;250;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2"/>
          <p:cNvGrpSpPr/>
          <p:nvPr/>
        </p:nvGrpSpPr>
        <p:grpSpPr>
          <a:xfrm>
            <a:off x="0" y="381001"/>
            <a:ext cx="1037850" cy="1016287"/>
            <a:chOff x="0" y="381001"/>
            <a:chExt cx="1037850" cy="1016287"/>
          </a:xfrm>
        </p:grpSpPr>
        <p:sp>
          <p:nvSpPr>
            <p:cNvPr id="255" name="Google Shape;255;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8" name="Google Shape;258;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9" name="Google Shape;25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0" name="Shape 260"/>
        <p:cNvGrpSpPr/>
        <p:nvPr/>
      </p:nvGrpSpPr>
      <p:grpSpPr>
        <a:xfrm>
          <a:off x="0" y="0"/>
          <a:ext cx="0" cy="0"/>
          <a:chOff x="0" y="0"/>
          <a:chExt cx="0" cy="0"/>
        </a:xfrm>
      </p:grpSpPr>
      <p:sp>
        <p:nvSpPr>
          <p:cNvPr id="261" name="Google Shape;261;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3"/>
          <p:cNvGrpSpPr/>
          <p:nvPr/>
        </p:nvGrpSpPr>
        <p:grpSpPr>
          <a:xfrm>
            <a:off x="4406400" y="0"/>
            <a:ext cx="4737600" cy="5143500"/>
            <a:chOff x="4406400" y="0"/>
            <a:chExt cx="4737600" cy="5143500"/>
          </a:xfrm>
        </p:grpSpPr>
        <p:sp>
          <p:nvSpPr>
            <p:cNvPr id="266" name="Google Shape;266;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6" name="Shape 286"/>
        <p:cNvGrpSpPr/>
        <p:nvPr/>
      </p:nvGrpSpPr>
      <p:grpSpPr>
        <a:xfrm>
          <a:off x="0" y="0"/>
          <a:ext cx="0" cy="0"/>
          <a:chOff x="0" y="0"/>
          <a:chExt cx="0" cy="0"/>
        </a:xfrm>
      </p:grpSpPr>
      <p:sp>
        <p:nvSpPr>
          <p:cNvPr id="287" name="Google Shape;287;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24"/>
          <p:cNvGrpSpPr/>
          <p:nvPr/>
        </p:nvGrpSpPr>
        <p:grpSpPr>
          <a:xfrm>
            <a:off x="0" y="381001"/>
            <a:ext cx="1037850" cy="1016287"/>
            <a:chOff x="0" y="381001"/>
            <a:chExt cx="1037850" cy="1016287"/>
          </a:xfrm>
        </p:grpSpPr>
        <p:sp>
          <p:nvSpPr>
            <p:cNvPr id="292" name="Google Shape;292;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5" name="Google Shape;295;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96" name="Google Shape;296;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97" name="Google Shape;29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8" name="Shape 298"/>
        <p:cNvGrpSpPr/>
        <p:nvPr/>
      </p:nvGrpSpPr>
      <p:grpSpPr>
        <a:xfrm>
          <a:off x="0" y="0"/>
          <a:ext cx="0" cy="0"/>
          <a:chOff x="0" y="0"/>
          <a:chExt cx="0" cy="0"/>
        </a:xfrm>
      </p:grpSpPr>
      <p:grpSp>
        <p:nvGrpSpPr>
          <p:cNvPr id="299" name="Google Shape;299;p25"/>
          <p:cNvGrpSpPr/>
          <p:nvPr/>
        </p:nvGrpSpPr>
        <p:grpSpPr>
          <a:xfrm>
            <a:off x="0" y="4128572"/>
            <a:ext cx="698925" cy="684657"/>
            <a:chOff x="0" y="3785672"/>
            <a:chExt cx="698925" cy="684657"/>
          </a:xfrm>
        </p:grpSpPr>
        <p:sp>
          <p:nvSpPr>
            <p:cNvPr id="300" name="Google Shape;300;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303" name="Google Shape;30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304" name="Google Shape;304;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8" name="Shape 308"/>
        <p:cNvGrpSpPr/>
        <p:nvPr/>
      </p:nvGrpSpPr>
      <p:grpSpPr>
        <a:xfrm>
          <a:off x="0" y="0"/>
          <a:ext cx="0" cy="0"/>
          <a:chOff x="0" y="0"/>
          <a:chExt cx="0" cy="0"/>
        </a:xfrm>
      </p:grpSpPr>
      <p:grpSp>
        <p:nvGrpSpPr>
          <p:cNvPr id="309" name="Google Shape;309;p26"/>
          <p:cNvGrpSpPr/>
          <p:nvPr/>
        </p:nvGrpSpPr>
        <p:grpSpPr>
          <a:xfrm>
            <a:off x="4406400" y="0"/>
            <a:ext cx="4737600" cy="5143065"/>
            <a:chOff x="4406400" y="0"/>
            <a:chExt cx="4737600" cy="5143065"/>
          </a:xfrm>
        </p:grpSpPr>
        <p:sp>
          <p:nvSpPr>
            <p:cNvPr id="310" name="Google Shape;310;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29" name="Google Shape;329;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30" name="Google Shape;33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331" name="Google Shape;331;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5" name="Shape 335"/>
        <p:cNvGrpSpPr/>
        <p:nvPr/>
      </p:nvGrpSpPr>
      <p:grpSpPr>
        <a:xfrm>
          <a:off x="0" y="0"/>
          <a:ext cx="0" cy="0"/>
          <a:chOff x="0" y="0"/>
          <a:chExt cx="0" cy="0"/>
        </a:xfrm>
      </p:grpSpPr>
      <p:sp>
        <p:nvSpPr>
          <p:cNvPr id="336" name="Google Shape;33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337" name="Shape 337"/>
        <p:cNvGrpSpPr/>
        <p:nvPr/>
      </p:nvGrpSpPr>
      <p:grpSpPr>
        <a:xfrm>
          <a:off x="0" y="0"/>
          <a:ext cx="0" cy="0"/>
          <a:chOff x="0" y="0"/>
          <a:chExt cx="0" cy="0"/>
        </a:xfrm>
      </p:grpSpPr>
      <p:pic>
        <p:nvPicPr>
          <p:cNvPr descr="offset_comp_343059.jpg" id="338" name="Google Shape;338;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339" name="Google Shape;33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0" name="Google Shape;340;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341" name="Google Shape;34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342" name="Google Shape;342;p2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8"/>
          <p:cNvGrpSpPr/>
          <p:nvPr/>
        </p:nvGrpSpPr>
        <p:grpSpPr>
          <a:xfrm>
            <a:off x="0" y="381001"/>
            <a:ext cx="1037850" cy="1016287"/>
            <a:chOff x="0" y="381001"/>
            <a:chExt cx="1037850" cy="1016287"/>
          </a:xfrm>
        </p:grpSpPr>
        <p:sp>
          <p:nvSpPr>
            <p:cNvPr id="347" name="Google Shape;347;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2pPr>
            <a:lvl3pPr indent="-298450" lvl="2" marL="1371600" rtl="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3pPr>
            <a:lvl4pPr indent="-298450" lvl="3" marL="1828800" rtl="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4pPr>
            <a:lvl5pPr indent="-298450" lvl="4" marL="2286000" rtl="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5pPr>
            <a:lvl6pPr indent="-298450" lvl="5" marL="2743200" rtl="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6pPr>
            <a:lvl7pPr indent="-298450" lvl="6" marL="3200400" rtl="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7pPr>
            <a:lvl8pPr indent="-298450" lvl="7" marL="3657600" rtl="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8pPr>
            <a:lvl9pPr indent="-298450" lvl="8" marL="4114800" rtl="0">
              <a:lnSpc>
                <a:spcPct val="115000"/>
              </a:lnSpc>
              <a:spcBef>
                <a:spcPts val="1600"/>
              </a:spcBef>
              <a:spcAft>
                <a:spcPts val="1600"/>
              </a:spcAft>
              <a:buClr>
                <a:schemeClr val="lt1"/>
              </a:buClr>
              <a:buSzPts val="1100"/>
              <a:buFont typeface="Open Sans"/>
              <a:buChar char="■"/>
              <a:defRPr sz="1100">
                <a:solidFill>
                  <a:schemeClr val="lt1"/>
                </a:solidFill>
                <a:latin typeface="Open Sans"/>
                <a:ea typeface="Open Sans"/>
                <a:cs typeface="Open Sans"/>
                <a:sym typeface="Open Sans"/>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Open Sans"/>
                <a:ea typeface="Open Sans"/>
                <a:cs typeface="Open Sans"/>
                <a:sym typeface="Open Sans"/>
              </a:defRPr>
            </a:lvl1pPr>
            <a:lvl2pPr lvl="1" rtl="0" algn="r">
              <a:buNone/>
              <a:defRPr sz="1000">
                <a:solidFill>
                  <a:schemeClr val="lt1"/>
                </a:solidFill>
                <a:latin typeface="Open Sans"/>
                <a:ea typeface="Open Sans"/>
                <a:cs typeface="Open Sans"/>
                <a:sym typeface="Open Sans"/>
              </a:defRPr>
            </a:lvl2pPr>
            <a:lvl3pPr lvl="2" rtl="0" algn="r">
              <a:buNone/>
              <a:defRPr sz="1000">
                <a:solidFill>
                  <a:schemeClr val="lt1"/>
                </a:solidFill>
                <a:latin typeface="Open Sans"/>
                <a:ea typeface="Open Sans"/>
                <a:cs typeface="Open Sans"/>
                <a:sym typeface="Open Sans"/>
              </a:defRPr>
            </a:lvl3pPr>
            <a:lvl4pPr lvl="3" rtl="0" algn="r">
              <a:buNone/>
              <a:defRPr sz="1000">
                <a:solidFill>
                  <a:schemeClr val="lt1"/>
                </a:solidFill>
                <a:latin typeface="Open Sans"/>
                <a:ea typeface="Open Sans"/>
                <a:cs typeface="Open Sans"/>
                <a:sym typeface="Open Sans"/>
              </a:defRPr>
            </a:lvl4pPr>
            <a:lvl5pPr lvl="4" rtl="0" algn="r">
              <a:buNone/>
              <a:defRPr sz="1000">
                <a:solidFill>
                  <a:schemeClr val="lt1"/>
                </a:solidFill>
                <a:latin typeface="Open Sans"/>
                <a:ea typeface="Open Sans"/>
                <a:cs typeface="Open Sans"/>
                <a:sym typeface="Open Sans"/>
              </a:defRPr>
            </a:lvl5pPr>
            <a:lvl6pPr lvl="5" rtl="0" algn="r">
              <a:buNone/>
              <a:defRPr sz="1000">
                <a:solidFill>
                  <a:schemeClr val="lt1"/>
                </a:solidFill>
                <a:latin typeface="Open Sans"/>
                <a:ea typeface="Open Sans"/>
                <a:cs typeface="Open Sans"/>
                <a:sym typeface="Open Sans"/>
              </a:defRPr>
            </a:lvl6pPr>
            <a:lvl7pPr lvl="6" rtl="0" algn="r">
              <a:buNone/>
              <a:defRPr sz="1000">
                <a:solidFill>
                  <a:schemeClr val="lt1"/>
                </a:solidFill>
                <a:latin typeface="Open Sans"/>
                <a:ea typeface="Open Sans"/>
                <a:cs typeface="Open Sans"/>
                <a:sym typeface="Open Sans"/>
              </a:defRPr>
            </a:lvl7pPr>
            <a:lvl8pPr lvl="7" rtl="0" algn="r">
              <a:buNone/>
              <a:defRPr sz="1000">
                <a:solidFill>
                  <a:schemeClr val="lt1"/>
                </a:solidFill>
                <a:latin typeface="Open Sans"/>
                <a:ea typeface="Open Sans"/>
                <a:cs typeface="Open Sans"/>
                <a:sym typeface="Open Sans"/>
              </a:defRPr>
            </a:lvl8pPr>
            <a:lvl9pPr lvl="8" rtl="0" algn="r">
              <a:buNone/>
              <a:defRPr sz="1000">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p:cNvSpPr txBox="1"/>
          <p:nvPr>
            <p:ph type="ctrTitle"/>
          </p:nvPr>
        </p:nvSpPr>
        <p:spPr>
          <a:xfrm>
            <a:off x="3125725" y="1578400"/>
            <a:ext cx="55776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sz="2044"/>
              <a:t>K3-Simple Storage Service </a:t>
            </a:r>
            <a:endParaRPr sz="3700"/>
          </a:p>
          <a:p>
            <a:pPr indent="0" lvl="0" marL="0" rtl="0" algn="l">
              <a:spcBef>
                <a:spcPts val="0"/>
              </a:spcBef>
              <a:spcAft>
                <a:spcPts val="0"/>
              </a:spcAft>
              <a:buNone/>
            </a:pPr>
            <a:r>
              <a:rPr lang="vi" sz="3700"/>
              <a:t>Domain Driven Design </a:t>
            </a:r>
            <a:endParaRPr sz="3700"/>
          </a:p>
          <a:p>
            <a:pPr indent="0" lvl="0" marL="0" rtl="0" algn="l">
              <a:spcBef>
                <a:spcPts val="0"/>
              </a:spcBef>
              <a:spcAft>
                <a:spcPts val="0"/>
              </a:spcAft>
              <a:buNone/>
            </a:pPr>
            <a:r>
              <a:t/>
            </a:r>
            <a:endParaRPr sz="2044"/>
          </a:p>
        </p:txBody>
      </p:sp>
      <p:sp>
        <p:nvSpPr>
          <p:cNvPr id="354" name="Google Shape;354;p29"/>
          <p:cNvSpPr txBox="1"/>
          <p:nvPr>
            <p:ph idx="1" type="subTitle"/>
          </p:nvPr>
        </p:nvSpPr>
        <p:spPr>
          <a:xfrm>
            <a:off x="4776675" y="3063225"/>
            <a:ext cx="3470700" cy="68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latin typeface="Arial"/>
                <a:ea typeface="Arial"/>
                <a:cs typeface="Arial"/>
                <a:sym typeface="Arial"/>
              </a:rPr>
              <a:t>Đồ án Công Nghệ Phần Mềm</a:t>
            </a:r>
            <a:endParaRPr>
              <a:latin typeface="Arial"/>
              <a:ea typeface="Arial"/>
              <a:cs typeface="Arial"/>
              <a:sym typeface="Arial"/>
            </a:endParaRPr>
          </a:p>
          <a:p>
            <a:pPr indent="0" lvl="0" marL="0" rtl="0" algn="l">
              <a:spcBef>
                <a:spcPts val="0"/>
              </a:spcBef>
              <a:spcAft>
                <a:spcPts val="0"/>
              </a:spcAft>
              <a:buNone/>
            </a:pPr>
            <a:r>
              <a:rPr lang="vi">
                <a:latin typeface="Arial"/>
                <a:ea typeface="Arial"/>
                <a:cs typeface="Arial"/>
                <a:sym typeface="Arial"/>
              </a:rPr>
              <a:t>Nhóm 1</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8"/>
          <p:cNvSpPr txBox="1"/>
          <p:nvPr>
            <p:ph idx="1" type="body"/>
          </p:nvPr>
        </p:nvSpPr>
        <p:spPr>
          <a:xfrm>
            <a:off x="928600" y="1126675"/>
            <a:ext cx="7655700" cy="1296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vi">
                <a:latin typeface="Arial"/>
                <a:ea typeface="Arial"/>
                <a:cs typeface="Arial"/>
                <a:sym typeface="Arial"/>
              </a:rPr>
              <a:t>UsersService xử lý tất cả các hành động liên quan đến User</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Chúng ta tiến hành triển khai một trình xử lý lệnh để response “CreateUserCommand” được dispatch và tiến hành tạo mới một User</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Chúng ta tạo mới một CreateUserCommand và gửi nó đến CommandBus </a:t>
            </a:r>
            <a:endParaRPr>
              <a:latin typeface="Arial"/>
              <a:ea typeface="Arial"/>
              <a:cs typeface="Arial"/>
              <a:sym typeface="Arial"/>
            </a:endParaRPr>
          </a:p>
        </p:txBody>
      </p:sp>
      <p:pic>
        <p:nvPicPr>
          <p:cNvPr id="414" name="Google Shape;414;p38"/>
          <p:cNvPicPr preferRelativeResize="0"/>
          <p:nvPr/>
        </p:nvPicPr>
        <p:blipFill>
          <a:blip r:embed="rId3">
            <a:alphaModFix/>
          </a:blip>
          <a:stretch>
            <a:fillRect/>
          </a:stretch>
        </p:blipFill>
        <p:spPr>
          <a:xfrm>
            <a:off x="928500" y="2571751"/>
            <a:ext cx="7655601" cy="226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ph idx="1" type="subTitle"/>
          </p:nvPr>
        </p:nvSpPr>
        <p:spPr>
          <a:xfrm>
            <a:off x="3625950" y="1424050"/>
            <a:ext cx="5355000" cy="165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800"/>
              <a:t>Câu 12:  Giải thích và thể hiện bằng mã nguồn phương pháp thiết kế và hiện thực hóa 1 kịch bản của hệ thống bằng phương pháp thiết kế từ nghiệp vụ (Domain-Driven Design).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1"/>
          <p:cNvSpPr txBox="1"/>
          <p:nvPr>
            <p:ph idx="1" type="body"/>
          </p:nvPr>
        </p:nvSpPr>
        <p:spPr>
          <a:xfrm>
            <a:off x="1297500" y="1039825"/>
            <a:ext cx="7038900" cy="3438900"/>
          </a:xfrm>
          <a:prstGeom prst="rect">
            <a:avLst/>
          </a:prstGeom>
        </p:spPr>
        <p:txBody>
          <a:bodyPr anchorCtr="0" anchor="t" bIns="91425" lIns="91425" spcFirstLastPara="1" rIns="91425" wrap="square" tIns="91425">
            <a:normAutofit/>
          </a:bodyPr>
          <a:lstStyle/>
          <a:p>
            <a:pPr indent="-311150" lvl="0" marL="457200" rtl="0" algn="l">
              <a:spcBef>
                <a:spcPts val="1000"/>
              </a:spcBef>
              <a:spcAft>
                <a:spcPts val="0"/>
              </a:spcAft>
              <a:buSzPts val="1300"/>
              <a:buFont typeface="Arial"/>
              <a:buChar char="➢"/>
            </a:pPr>
            <a:r>
              <a:rPr lang="vi">
                <a:latin typeface="Arial"/>
                <a:ea typeface="Arial"/>
                <a:cs typeface="Arial"/>
                <a:sym typeface="Arial"/>
              </a:rPr>
              <a:t>Phù hợp với hệ thống ứng dụng dành cho doanh nghiệp Enterprise application</a:t>
            </a:r>
            <a:endParaRPr>
              <a:latin typeface="Arial"/>
              <a:ea typeface="Arial"/>
              <a:cs typeface="Arial"/>
              <a:sym typeface="Arial"/>
            </a:endParaRPr>
          </a:p>
          <a:p>
            <a:pPr indent="-311150" lvl="0" marL="457200" rtl="0" algn="l">
              <a:spcBef>
                <a:spcPts val="1200"/>
              </a:spcBef>
              <a:spcAft>
                <a:spcPts val="0"/>
              </a:spcAft>
              <a:buSzPts val="1300"/>
              <a:buFont typeface="Arial"/>
              <a:buChar char="➢"/>
            </a:pPr>
            <a:r>
              <a:rPr lang="vi">
                <a:latin typeface="Arial"/>
                <a:ea typeface="Arial"/>
                <a:cs typeface="Arial"/>
                <a:sym typeface="Arial"/>
              </a:rPr>
              <a:t>Hướng tiếp cận hệ thống Microservice</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Phân tách tầng nghiệp vụ khỏi tầng ứng dụng và tầng truy xuất cơ sở dữ liệu. Gọi là Domain Layer. Đây là nơi trung tâm chứa tất cả các logic nghiệp vụ</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Tầng infrastructure chứa các logic về truy xuất dữ liệu, thao tác với database, </a:t>
            </a:r>
            <a:r>
              <a:rPr lang="vi">
                <a:latin typeface="Arial"/>
                <a:ea typeface="Arial"/>
                <a:cs typeface="Arial"/>
                <a:sym typeface="Arial"/>
              </a:rPr>
              <a:t>message</a:t>
            </a:r>
            <a:r>
              <a:rPr lang="vi">
                <a:latin typeface="Arial"/>
                <a:ea typeface="Arial"/>
                <a:cs typeface="Arial"/>
                <a:sym typeface="Arial"/>
              </a:rPr>
              <a:t> queue</a:t>
            </a:r>
            <a:endParaRPr>
              <a:latin typeface="Arial"/>
              <a:ea typeface="Arial"/>
              <a:cs typeface="Arial"/>
              <a:sym typeface="Arial"/>
            </a:endParaRPr>
          </a:p>
          <a:p>
            <a:pPr indent="-311150" lvl="0" marL="457200" rtl="0" algn="l">
              <a:spcBef>
                <a:spcPts val="1000"/>
              </a:spcBef>
              <a:spcAft>
                <a:spcPts val="1200"/>
              </a:spcAft>
              <a:buSzPts val="1300"/>
              <a:buFont typeface="Arial"/>
              <a:buChar char="➢"/>
            </a:pPr>
            <a:r>
              <a:rPr lang="vi">
                <a:latin typeface="Arial"/>
                <a:ea typeface="Arial"/>
                <a:cs typeface="Arial"/>
                <a:sym typeface="Arial"/>
              </a:rPr>
              <a:t>Kết hợp Domain Driven Design với mẫu thiết kế CQRS &amp; Event sourcing</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DDD - The domain model</a:t>
            </a:r>
            <a:endParaRPr/>
          </a:p>
        </p:txBody>
      </p:sp>
      <p:sp>
        <p:nvSpPr>
          <p:cNvPr id="370" name="Google Shape;370;p32"/>
          <p:cNvSpPr txBox="1"/>
          <p:nvPr>
            <p:ph idx="1" type="body"/>
          </p:nvPr>
        </p:nvSpPr>
        <p:spPr>
          <a:xfrm>
            <a:off x="1297500" y="1180100"/>
            <a:ext cx="7038900" cy="3298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vi" sz="1350">
                <a:latin typeface="Roboto"/>
                <a:ea typeface="Roboto"/>
                <a:cs typeface="Roboto"/>
                <a:sym typeface="Roboto"/>
              </a:rPr>
              <a:t>Là các Aggregate, mỗi Aggregate là một cụm các đối tượng miền có thể được coi như một đơn vị duy nhất</a:t>
            </a:r>
            <a:endParaRPr sz="1350">
              <a:latin typeface="Roboto"/>
              <a:ea typeface="Roboto"/>
              <a:cs typeface="Roboto"/>
              <a:sym typeface="Roboto"/>
            </a:endParaRPr>
          </a:p>
          <a:p>
            <a:pPr indent="-314325" lvl="0" marL="457200" rtl="0" algn="l">
              <a:spcBef>
                <a:spcPts val="0"/>
              </a:spcBef>
              <a:spcAft>
                <a:spcPts val="0"/>
              </a:spcAft>
              <a:buSzPts val="1350"/>
              <a:buFont typeface="Roboto"/>
              <a:buChar char="➢"/>
            </a:pPr>
            <a:r>
              <a:rPr lang="vi" sz="1350">
                <a:latin typeface="Roboto"/>
                <a:ea typeface="Roboto"/>
                <a:cs typeface="Roboto"/>
                <a:sym typeface="Roboto"/>
              </a:rPr>
              <a:t>Aggregate chứa tất cả các logic của một entity được đóng gói trong đó</a:t>
            </a:r>
            <a:endParaRPr sz="135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txBox="1"/>
          <p:nvPr>
            <p:ph idx="1" type="body"/>
          </p:nvPr>
        </p:nvSpPr>
        <p:spPr>
          <a:xfrm>
            <a:off x="1997975" y="1295025"/>
            <a:ext cx="2818200" cy="28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a:t>USERS MODULE</a:t>
            </a:r>
            <a:endParaRPr/>
          </a:p>
        </p:txBody>
      </p:sp>
      <p:pic>
        <p:nvPicPr>
          <p:cNvPr id="376" name="Google Shape;376;p33"/>
          <p:cNvPicPr preferRelativeResize="0"/>
          <p:nvPr/>
        </p:nvPicPr>
        <p:blipFill>
          <a:blip r:embed="rId3">
            <a:alphaModFix/>
          </a:blip>
          <a:stretch>
            <a:fillRect/>
          </a:stretch>
        </p:blipFill>
        <p:spPr>
          <a:xfrm>
            <a:off x="5292976" y="172437"/>
            <a:ext cx="3087950" cy="4798626"/>
          </a:xfrm>
          <a:prstGeom prst="rect">
            <a:avLst/>
          </a:prstGeom>
          <a:noFill/>
          <a:ln>
            <a:noFill/>
          </a:ln>
        </p:spPr>
      </p:pic>
      <p:pic>
        <p:nvPicPr>
          <p:cNvPr id="377" name="Google Shape;377;p33"/>
          <p:cNvPicPr preferRelativeResize="0"/>
          <p:nvPr/>
        </p:nvPicPr>
        <p:blipFill>
          <a:blip r:embed="rId4">
            <a:alphaModFix/>
          </a:blip>
          <a:stretch>
            <a:fillRect/>
          </a:stretch>
        </p:blipFill>
        <p:spPr>
          <a:xfrm>
            <a:off x="1531938" y="172425"/>
            <a:ext cx="3324225" cy="2905125"/>
          </a:xfrm>
          <a:prstGeom prst="rect">
            <a:avLst/>
          </a:prstGeom>
          <a:noFill/>
          <a:ln>
            <a:noFill/>
          </a:ln>
        </p:spPr>
      </p:pic>
      <p:sp>
        <p:nvSpPr>
          <p:cNvPr id="378" name="Google Shape;378;p33"/>
          <p:cNvSpPr txBox="1"/>
          <p:nvPr/>
        </p:nvSpPr>
        <p:spPr>
          <a:xfrm>
            <a:off x="1529250" y="3371100"/>
            <a:ext cx="328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solidFill>
                  <a:schemeClr val="lt1"/>
                </a:solidFill>
                <a:latin typeface="Lato"/>
                <a:ea typeface="Lato"/>
                <a:cs typeface="Lato"/>
                <a:sym typeface="Lato"/>
              </a:rPr>
              <a:t>User Module giúp đóng gói tất cả commands, events, handlers, services, and controllers liên quan đến User</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4"/>
          <p:cNvSpPr txBox="1"/>
          <p:nvPr>
            <p:ph type="title"/>
          </p:nvPr>
        </p:nvSpPr>
        <p:spPr>
          <a:xfrm>
            <a:off x="1297500" y="257950"/>
            <a:ext cx="7038900" cy="8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Aggregate root - domain model validate business từ command </a:t>
            </a:r>
            <a:endParaRPr/>
          </a:p>
        </p:txBody>
      </p:sp>
      <p:pic>
        <p:nvPicPr>
          <p:cNvPr id="384" name="Google Shape;384;p34"/>
          <p:cNvPicPr preferRelativeResize="0"/>
          <p:nvPr/>
        </p:nvPicPr>
        <p:blipFill>
          <a:blip r:embed="rId3">
            <a:alphaModFix/>
          </a:blip>
          <a:stretch>
            <a:fillRect/>
          </a:stretch>
        </p:blipFill>
        <p:spPr>
          <a:xfrm>
            <a:off x="3680798" y="1280300"/>
            <a:ext cx="5167799" cy="3051925"/>
          </a:xfrm>
          <a:prstGeom prst="rect">
            <a:avLst/>
          </a:prstGeom>
          <a:noFill/>
          <a:ln>
            <a:noFill/>
          </a:ln>
        </p:spPr>
      </p:pic>
      <p:sp>
        <p:nvSpPr>
          <p:cNvPr id="385" name="Google Shape;385;p34"/>
          <p:cNvSpPr txBox="1"/>
          <p:nvPr/>
        </p:nvSpPr>
        <p:spPr>
          <a:xfrm>
            <a:off x="220000" y="1380500"/>
            <a:ext cx="3393300" cy="2385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AggregateRoot chính là User Entity, và đó là Entity duy nhất trong Aggregate có thể truy cập đến các logic ở bên ngoài như User Repositories =&gt; giúp các logic của domain được thống nhất và độc lập</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Hình bên, nhóm thực hiện mở rộng AggregateRoot được cung cấp bởi thư viện @nestjs/cqrs và khởi tạo các phương thức cho User</a:t>
            </a:r>
            <a:endParaRPr sz="13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5"/>
          <p:cNvSpPr txBox="1"/>
          <p:nvPr>
            <p:ph type="title"/>
          </p:nvPr>
        </p:nvSpPr>
        <p:spPr>
          <a:xfrm>
            <a:off x="1310850" y="46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Events - Implements &amp; handlers</a:t>
            </a:r>
            <a:endParaRPr/>
          </a:p>
        </p:txBody>
      </p:sp>
      <p:pic>
        <p:nvPicPr>
          <p:cNvPr id="391" name="Google Shape;391;p35"/>
          <p:cNvPicPr preferRelativeResize="0"/>
          <p:nvPr/>
        </p:nvPicPr>
        <p:blipFill>
          <a:blip r:embed="rId3">
            <a:alphaModFix/>
          </a:blip>
          <a:stretch>
            <a:fillRect/>
          </a:stretch>
        </p:blipFill>
        <p:spPr>
          <a:xfrm>
            <a:off x="4274675" y="2571750"/>
            <a:ext cx="4670325" cy="2256550"/>
          </a:xfrm>
          <a:prstGeom prst="rect">
            <a:avLst/>
          </a:prstGeom>
          <a:noFill/>
          <a:ln>
            <a:noFill/>
          </a:ln>
        </p:spPr>
      </p:pic>
      <p:pic>
        <p:nvPicPr>
          <p:cNvPr id="392" name="Google Shape;392;p35"/>
          <p:cNvPicPr preferRelativeResize="0"/>
          <p:nvPr/>
        </p:nvPicPr>
        <p:blipFill>
          <a:blip r:embed="rId4">
            <a:alphaModFix/>
          </a:blip>
          <a:stretch>
            <a:fillRect/>
          </a:stretch>
        </p:blipFill>
        <p:spPr>
          <a:xfrm>
            <a:off x="4274675" y="990200"/>
            <a:ext cx="4670325" cy="1298775"/>
          </a:xfrm>
          <a:prstGeom prst="rect">
            <a:avLst/>
          </a:prstGeom>
          <a:noFill/>
          <a:ln>
            <a:noFill/>
          </a:ln>
        </p:spPr>
      </p:pic>
      <p:sp>
        <p:nvSpPr>
          <p:cNvPr id="393" name="Google Shape;393;p35"/>
          <p:cNvSpPr txBox="1"/>
          <p:nvPr/>
        </p:nvSpPr>
        <p:spPr>
          <a:xfrm>
            <a:off x="687575" y="692475"/>
            <a:ext cx="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94" name="Google Shape;394;p35"/>
          <p:cNvSpPr txBox="1"/>
          <p:nvPr/>
        </p:nvSpPr>
        <p:spPr>
          <a:xfrm>
            <a:off x="1048300" y="859475"/>
            <a:ext cx="2952600" cy="3581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Char char="➢"/>
            </a:pPr>
            <a:r>
              <a:rPr lang="vi" sz="1300">
                <a:solidFill>
                  <a:schemeClr val="lt1"/>
                </a:solidFill>
              </a:rPr>
              <a:t>Do kết hợp với Event Sourcing nên để tạo một User, chúng ta thực hiện dispatch “Create User Event” event được triển khai từ class IEvent của @nestjs/cqrs</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vi" sz="1300">
                <a:solidFill>
                  <a:schemeClr val="lt1"/>
                </a:solidFill>
              </a:rPr>
              <a:t>Nestjs sẽ gọi phương thức apply() với event mà chúng ta muốn gửi đi giúp liên kết event với Aggregate, sau đó phương thức commit() bên ngoài Aggregate được sử dụng để gửi đi event đó</a:t>
            </a:r>
            <a:endParaRPr sz="1300">
              <a:solidFill>
                <a:schemeClr val="lt1"/>
              </a:solidFill>
            </a:endParaRPr>
          </a:p>
          <a:p>
            <a:pPr indent="0" lvl="0" marL="457200" rtl="0" algn="l">
              <a:lnSpc>
                <a:spcPct val="115000"/>
              </a:lnSpc>
              <a:spcBef>
                <a:spcPts val="1600"/>
              </a:spcBef>
              <a:spcAft>
                <a:spcPts val="1600"/>
              </a:spcAft>
              <a:buNone/>
            </a:pPr>
            <a:r>
              <a:t/>
            </a:r>
            <a:endParaRPr sz="13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6"/>
          <p:cNvSpPr txBox="1"/>
          <p:nvPr>
            <p:ph type="title"/>
          </p:nvPr>
        </p:nvSpPr>
        <p:spPr>
          <a:xfrm>
            <a:off x="5937975" y="732550"/>
            <a:ext cx="2979300" cy="3751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vi" sz="1300">
                <a:latin typeface="Arial"/>
                <a:ea typeface="Arial"/>
                <a:cs typeface="Arial"/>
                <a:sym typeface="Arial"/>
              </a:rPr>
              <a:t>User Repository là nơi đóng gói các logic để truy cập vào dữ liệu</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vi" sz="1300">
                <a:latin typeface="Arial"/>
                <a:ea typeface="Arial"/>
                <a:cs typeface="Arial"/>
                <a:sym typeface="Arial"/>
              </a:rPr>
              <a:t>User Repository giúp tập trung vào các logic thực hiện trên dữ liệu, cung cấp khả năng maintain và tách biệt việc truy cập vào databases từ domain model </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vi" sz="1300">
                <a:latin typeface="Arial"/>
                <a:ea typeface="Arial"/>
                <a:cs typeface="Arial"/>
                <a:sym typeface="Arial"/>
              </a:rPr>
              <a:t>Hình bên là UserRepository với các phương thức CRUD user, nó sử dụng class User Aggregate đã được triển khai trước đó </a:t>
            </a:r>
            <a:endParaRPr sz="1300">
              <a:latin typeface="Arial"/>
              <a:ea typeface="Arial"/>
              <a:cs typeface="Arial"/>
              <a:sym typeface="Arial"/>
            </a:endParaRPr>
          </a:p>
        </p:txBody>
      </p:sp>
      <p:pic>
        <p:nvPicPr>
          <p:cNvPr id="400" name="Google Shape;400;p36"/>
          <p:cNvPicPr preferRelativeResize="0"/>
          <p:nvPr/>
        </p:nvPicPr>
        <p:blipFill>
          <a:blip r:embed="rId3">
            <a:alphaModFix/>
          </a:blip>
          <a:stretch>
            <a:fillRect/>
          </a:stretch>
        </p:blipFill>
        <p:spPr>
          <a:xfrm>
            <a:off x="100208" y="695950"/>
            <a:ext cx="5709268" cy="3751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7"/>
          <p:cNvSpPr txBox="1"/>
          <p:nvPr>
            <p:ph type="title"/>
          </p:nvPr>
        </p:nvSpPr>
        <p:spPr>
          <a:xfrm>
            <a:off x="1297500" y="1180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Commands - Implementation &amp; handlers</a:t>
            </a:r>
            <a:endParaRPr/>
          </a:p>
        </p:txBody>
      </p:sp>
      <p:sp>
        <p:nvSpPr>
          <p:cNvPr id="406" name="Google Shape;406;p37"/>
          <p:cNvSpPr txBox="1"/>
          <p:nvPr>
            <p:ph idx="1" type="body"/>
          </p:nvPr>
        </p:nvSpPr>
        <p:spPr>
          <a:xfrm>
            <a:off x="694250" y="803050"/>
            <a:ext cx="3446700" cy="396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vi">
                <a:latin typeface="Arial"/>
                <a:ea typeface="Arial"/>
                <a:cs typeface="Arial"/>
                <a:sym typeface="Arial"/>
              </a:rPr>
              <a:t>Kết hợp với CQRS, User chỉ được tạo khi có một command “Create User Command” được </a:t>
            </a:r>
            <a:r>
              <a:rPr lang="vi">
                <a:latin typeface="Arial"/>
                <a:ea typeface="Arial"/>
                <a:cs typeface="Arial"/>
                <a:sym typeface="Arial"/>
              </a:rPr>
              <a:t>dispatch</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Để response các command được gửi đi, chúng ta sử dụng một trình xử lý command “Create User Handler”</a:t>
            </a:r>
            <a:r>
              <a:rPr lang="vi">
                <a:latin typeface="Arial"/>
                <a:ea typeface="Arial"/>
                <a:cs typeface="Arial"/>
                <a:sym typeface="Arial"/>
              </a:rPr>
              <a:t> </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Hình bên: “CreateUserHandler” là một trình xử lý lệnh được liên kết với “CreateUserCommand”</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vi">
                <a:latin typeface="Arial"/>
                <a:ea typeface="Arial"/>
                <a:cs typeface="Arial"/>
                <a:sym typeface="Arial"/>
              </a:rPr>
              <a:t>EventPublisher được cung cấp bởi @nestjs/cqrs đóng vai trò là một EventBus cho một sự kiện</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vi">
                <a:latin typeface="Arial"/>
                <a:ea typeface="Arial"/>
                <a:cs typeface="Arial"/>
                <a:sym typeface="Arial"/>
              </a:rPr>
              <a:t>Phương thức mergrObjectContext() dùng để liên kết EventBus với “CreateUserEvent”</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vi">
                <a:latin typeface="Arial"/>
                <a:ea typeface="Arial"/>
                <a:cs typeface="Arial"/>
                <a:sym typeface="Arial"/>
              </a:rPr>
              <a:t>Phương thức commit() được gọi để dispatch sự kiện “Create User” </a:t>
            </a:r>
            <a:endParaRPr>
              <a:latin typeface="Arial"/>
              <a:ea typeface="Arial"/>
              <a:cs typeface="Arial"/>
              <a:sym typeface="Arial"/>
            </a:endParaRPr>
          </a:p>
        </p:txBody>
      </p:sp>
      <p:pic>
        <p:nvPicPr>
          <p:cNvPr id="407" name="Google Shape;407;p37"/>
          <p:cNvPicPr preferRelativeResize="0"/>
          <p:nvPr/>
        </p:nvPicPr>
        <p:blipFill>
          <a:blip r:embed="rId3">
            <a:alphaModFix/>
          </a:blip>
          <a:stretch>
            <a:fillRect/>
          </a:stretch>
        </p:blipFill>
        <p:spPr>
          <a:xfrm>
            <a:off x="4739650" y="2037925"/>
            <a:ext cx="4057650" cy="3007750"/>
          </a:xfrm>
          <a:prstGeom prst="rect">
            <a:avLst/>
          </a:prstGeom>
          <a:noFill/>
          <a:ln>
            <a:noFill/>
          </a:ln>
        </p:spPr>
      </p:pic>
      <p:pic>
        <p:nvPicPr>
          <p:cNvPr id="408" name="Google Shape;408;p37"/>
          <p:cNvPicPr preferRelativeResize="0"/>
          <p:nvPr/>
        </p:nvPicPr>
        <p:blipFill>
          <a:blip r:embed="rId4">
            <a:alphaModFix/>
          </a:blip>
          <a:stretch>
            <a:fillRect/>
          </a:stretch>
        </p:blipFill>
        <p:spPr>
          <a:xfrm>
            <a:off x="4739650" y="759825"/>
            <a:ext cx="4057650" cy="1123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